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audio1.bin" ContentType="audi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2.bin" ContentType="audio/unknown"/>
  <Override PartName="/ppt/media/audio3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13" r:id="rId3"/>
    <p:sldId id="273" r:id="rId4"/>
    <p:sldId id="312" r:id="rId5"/>
    <p:sldId id="310" r:id="rId6"/>
    <p:sldId id="420" r:id="rId7"/>
    <p:sldId id="425" r:id="rId8"/>
    <p:sldId id="421" r:id="rId9"/>
    <p:sldId id="419" r:id="rId10"/>
    <p:sldId id="327" r:id="rId11"/>
    <p:sldId id="281" r:id="rId12"/>
    <p:sldId id="257" r:id="rId13"/>
    <p:sldId id="295" r:id="rId14"/>
    <p:sldId id="296" r:id="rId15"/>
    <p:sldId id="261" r:id="rId16"/>
    <p:sldId id="262" r:id="rId17"/>
    <p:sldId id="263" r:id="rId18"/>
    <p:sldId id="264" r:id="rId19"/>
    <p:sldId id="423" r:id="rId20"/>
    <p:sldId id="265" r:id="rId21"/>
    <p:sldId id="266" r:id="rId22"/>
    <p:sldId id="267" r:id="rId23"/>
    <p:sldId id="332" r:id="rId24"/>
    <p:sldId id="333" r:id="rId25"/>
    <p:sldId id="337" r:id="rId26"/>
    <p:sldId id="339" r:id="rId27"/>
    <p:sldId id="343" r:id="rId28"/>
    <p:sldId id="344" r:id="rId29"/>
    <p:sldId id="345" r:id="rId30"/>
    <p:sldId id="346" r:id="rId31"/>
    <p:sldId id="349" r:id="rId32"/>
    <p:sldId id="355" r:id="rId33"/>
    <p:sldId id="351" r:id="rId34"/>
    <p:sldId id="358" r:id="rId35"/>
    <p:sldId id="360" r:id="rId36"/>
    <p:sldId id="361" r:id="rId37"/>
    <p:sldId id="364" r:id="rId38"/>
    <p:sldId id="422" r:id="rId39"/>
    <p:sldId id="365" r:id="rId40"/>
    <p:sldId id="411" r:id="rId41"/>
    <p:sldId id="412" r:id="rId42"/>
    <p:sldId id="413" r:id="rId43"/>
    <p:sldId id="369" r:id="rId44"/>
    <p:sldId id="393" r:id="rId45"/>
    <p:sldId id="394" r:id="rId46"/>
    <p:sldId id="395" r:id="rId47"/>
    <p:sldId id="396" r:id="rId48"/>
    <p:sldId id="397" r:id="rId49"/>
    <p:sldId id="398" r:id="rId50"/>
    <p:sldId id="414" r:id="rId51"/>
    <p:sldId id="418" r:id="rId52"/>
    <p:sldId id="415" r:id="rId53"/>
    <p:sldId id="370" r:id="rId54"/>
    <p:sldId id="371" r:id="rId55"/>
    <p:sldId id="416" r:id="rId56"/>
    <p:sldId id="399" r:id="rId57"/>
    <p:sldId id="417" r:id="rId58"/>
    <p:sldId id="372" r:id="rId59"/>
    <p:sldId id="374" r:id="rId60"/>
    <p:sldId id="424" r:id="rId61"/>
    <p:sldId id="378" r:id="rId62"/>
    <p:sldId id="377" r:id="rId63"/>
    <p:sldId id="427" r:id="rId64"/>
    <p:sldId id="428" r:id="rId65"/>
    <p:sldId id="429" r:id="rId66"/>
    <p:sldId id="430" r:id="rId67"/>
    <p:sldId id="426" r:id="rId68"/>
    <p:sldId id="379" r:id="rId69"/>
    <p:sldId id="380" r:id="rId70"/>
    <p:sldId id="381" r:id="rId71"/>
    <p:sldId id="382" r:id="rId72"/>
    <p:sldId id="385" r:id="rId73"/>
    <p:sldId id="386" r:id="rId74"/>
    <p:sldId id="387" r:id="rId75"/>
    <p:sldId id="388" r:id="rId76"/>
    <p:sldId id="431" r:id="rId77"/>
    <p:sldId id="432" r:id="rId78"/>
    <p:sldId id="433" r:id="rId79"/>
    <p:sldId id="434" r:id="rId80"/>
    <p:sldId id="435" r:id="rId81"/>
    <p:sldId id="436" r:id="rId82"/>
    <p:sldId id="437" r:id="rId83"/>
    <p:sldId id="362" r:id="rId84"/>
    <p:sldId id="363" r:id="rId85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EA"/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1" autoAdjust="0"/>
    <p:restoredTop sz="86410" autoAdjust="0"/>
  </p:normalViewPr>
  <p:slideViewPr>
    <p:cSldViewPr>
      <p:cViewPr>
        <p:scale>
          <a:sx n="45" d="100"/>
          <a:sy n="45" d="100"/>
        </p:scale>
        <p:origin x="-1448" y="-22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7/24/13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0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3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76400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px-HH_Polizeihauptmeister_M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528" y="-11905"/>
            <a:ext cx="6893528" cy="9197291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6097012"/>
            <a:ext cx="6858000" cy="3046988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9600">
                <a:solidFill>
                  <a:srgbClr val="000000"/>
                </a:solidFill>
                <a:latin typeface="Arial Black"/>
              </a:rPr>
              <a:t> un pol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9600">
                <a:solidFill>
                  <a:srgbClr val="000000"/>
                </a:solidFill>
                <a:latin typeface="Arial Black"/>
              </a:rPr>
              <a:t>cíííí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804350"/>
            <a:ext cx="6858000" cy="4339650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 la</a:t>
            </a:r>
          </a:p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13800">
                <a:solidFill>
                  <a:srgbClr val="000000"/>
                </a:solidFill>
                <a:latin typeface="Arial Black"/>
              </a:rPr>
              <a:t>cí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pic>
        <p:nvPicPr>
          <p:cNvPr id="4" name="Picture 3" descr="Police-CopB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5086"/>
            <a:ext cx="6858000" cy="4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6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464" y="4114800"/>
            <a:ext cx="66813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>
                <a:latin typeface="Arial Black" charset="0"/>
              </a:rPr>
              <a:t>universidad</a:t>
            </a:r>
            <a:endParaRPr lang="en-US" sz="8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7774" y="7307759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25146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0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0"/>
            <a:ext cx="5242040" cy="28007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Material </a:t>
            </a:r>
          </a:p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NUEVO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9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#3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0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4768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5029200"/>
            <a:ext cx="4630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6705600"/>
            <a:ext cx="40703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producir </a:t>
            </a:r>
          </a:p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/rrrrr/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6670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35052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421099" y="3273992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3116542" y="33324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1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7086600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Black"/>
                <a:cs typeface="Arial Black"/>
              </a:rPr>
              <a:t>Boca de un gato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533400"/>
            <a:ext cx="59683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/rrrrrrrrrrrrr/</a:t>
            </a:r>
          </a:p>
        </p:txBody>
      </p:sp>
    </p:spTree>
    <p:extLst>
      <p:ext uri="{BB962C8B-B14F-4D97-AF65-F5344CB8AC3E}">
        <p14:creationId xmlns:p14="http://schemas.microsoft.com/office/powerpoint/2010/main" val="156982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09800"/>
            <a:ext cx="6400800" cy="464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/>
                <a:ea typeface="ＭＳ Ｐゴシック" charset="0"/>
                <a:cs typeface="Arial Black"/>
              </a:rPr>
              <a:t>¡Practique!</a:t>
            </a:r>
          </a:p>
        </p:txBody>
      </p:sp>
    </p:spTree>
    <p:extLst>
      <p:ext uri="{BB962C8B-B14F-4D97-AF65-F5344CB8AC3E}">
        <p14:creationId xmlns:p14="http://schemas.microsoft.com/office/powerpoint/2010/main" val="140348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43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14400" y="10668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2940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8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20436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629400"/>
            <a:ext cx="32766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</a:rPr>
              <a:t>/rrrrrrrrr/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09600" y="1066800"/>
            <a:ext cx="2514600" cy="7543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6629400"/>
            <a:ext cx="9906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</p:spTree>
    <p:extLst>
      <p:ext uri="{BB962C8B-B14F-4D97-AF65-F5344CB8AC3E}">
        <p14:creationId xmlns:p14="http://schemas.microsoft.com/office/powerpoint/2010/main" val="33920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457200"/>
            <a:ext cx="5335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amón,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está muy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49190"/>
            <a:ext cx="6858000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007" y="4724400"/>
            <a:ext cx="5335193" cy="452431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ita,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 muy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ápido.</a:t>
            </a:r>
          </a:p>
        </p:txBody>
      </p:sp>
    </p:spTree>
    <p:extLst>
      <p:ext uri="{BB962C8B-B14F-4D97-AF65-F5344CB8AC3E}">
        <p14:creationId xmlns:p14="http://schemas.microsoft.com/office/powerpoint/2010/main" val="37667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60" y="-1"/>
            <a:ext cx="6881160" cy="952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007" y="4724400"/>
            <a:ext cx="5335193" cy="563231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osa es una chic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 muy 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omántic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4572000" y="2362200"/>
            <a:ext cx="2286000" cy="2819400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¡Ojo!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5496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1018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9600">
                <a:solidFill>
                  <a:schemeClr val="accent1"/>
                </a:solidFill>
                <a:latin typeface="Arial Black"/>
              </a:rPr>
              <a:t>REGLAS</a:t>
            </a:r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96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400">
                <a:solidFill>
                  <a:srgbClr val="11C8FF"/>
                </a:solidFill>
                <a:latin typeface="Arial Black"/>
              </a:rPr>
            </a:br>
            <a:endParaRPr lang="en-US" sz="5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8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7" y="373380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1400" y="5638800"/>
            <a:ext cx="206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básicas</a:t>
            </a:r>
          </a:p>
        </p:txBody>
      </p:sp>
    </p:spTree>
    <p:extLst>
      <p:ext uri="{BB962C8B-B14F-4D97-AF65-F5344CB8AC3E}">
        <p14:creationId xmlns:p14="http://schemas.microsoft.com/office/powerpoint/2010/main" val="31753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286" y="26670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1a.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palabra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635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Importará la </a:t>
            </a:r>
            <a:r>
              <a:rPr lang="en-US" sz="3600" b="1" u="sng"/>
              <a:t>posición</a:t>
            </a:r>
            <a:r>
              <a:rPr lang="en-US" sz="3600" b="1"/>
              <a:t> de la "r"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40" y="5906869"/>
            <a:ext cx="5925206" cy="9233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2. </a:t>
            </a:r>
            <a:r>
              <a:rPr lang="en-US" sz="5400" b="1">
                <a:solidFill>
                  <a:srgbClr val="0000FF"/>
                </a:solidFill>
              </a:rPr>
              <a:t>interior </a:t>
            </a:r>
            <a:r>
              <a:rPr lang="en-US" sz="4800" b="1"/>
              <a:t>de sílaba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7467600"/>
            <a:ext cx="58674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3. </a:t>
            </a:r>
            <a:r>
              <a:rPr lang="en-US" sz="6000" b="1">
                <a:solidFill>
                  <a:srgbClr val="0000FF"/>
                </a:solidFill>
              </a:rPr>
              <a:t>final </a:t>
            </a:r>
            <a:r>
              <a:rPr lang="en-US" sz="4800" b="1"/>
              <a:t>de sílaba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3581400"/>
            <a:ext cx="1697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a-món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689746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e-ma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8497669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co-me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endParaRPr lang="en-US" sz="3600"/>
          </a:p>
        </p:txBody>
      </p:sp>
      <p:sp>
        <p:nvSpPr>
          <p:cNvPr id="12" name="TextBox 11"/>
          <p:cNvSpPr txBox="1"/>
          <p:nvPr/>
        </p:nvSpPr>
        <p:spPr>
          <a:xfrm>
            <a:off x="10649" y="42672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1b.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sílaba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0275" y="5105400"/>
            <a:ext cx="20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En-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i-que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2971800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5856" y="4491335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3429" y="60960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77724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715000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676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7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7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609600"/>
            <a:ext cx="4083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Inicial de sílaba</a:t>
            </a:r>
          </a:p>
        </p:txBody>
      </p:sp>
    </p:spTree>
    <p:extLst>
      <p:ext uri="{BB962C8B-B14F-4D97-AF65-F5344CB8AC3E}">
        <p14:creationId xmlns:p14="http://schemas.microsoft.com/office/powerpoint/2010/main" val="218604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1600200"/>
            <a:ext cx="6135815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E</a:t>
            </a:r>
            <a:r>
              <a:rPr lang="en-US" sz="9600" b="1" u="sng"/>
              <a:t>n</a:t>
            </a:r>
            <a:r>
              <a:rPr lang="en-US" sz="9600" b="1"/>
              <a:t>—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i-que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543562"/>
            <a:ext cx="6858000" cy="166199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Inicial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[rrrrrrrr]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505200"/>
            <a:ext cx="6750566" cy="1446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b="1"/>
              <a:t>a</a:t>
            </a:r>
            <a:r>
              <a:rPr lang="en-US" sz="8800" b="1" u="sng"/>
              <a:t>l</a:t>
            </a:r>
            <a:r>
              <a:rPr lang="en-US" sz="8800" b="1"/>
              <a:t>—</a:t>
            </a:r>
            <a:r>
              <a:rPr lang="en-US" sz="8800" b="1">
                <a:solidFill>
                  <a:srgbClr val="FF2409"/>
                </a:solidFill>
              </a:rPr>
              <a:t>r</a:t>
            </a:r>
            <a:r>
              <a:rPr lang="en-US" sz="8800" b="1"/>
              <a:t>e-de-dor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" y="5257800"/>
            <a:ext cx="4357082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a-quel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0493" y="7086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462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Después de </a:t>
            </a:r>
            <a:r>
              <a:rPr lang="en-US" sz="3600" b="1"/>
              <a:t>consonante </a:t>
            </a:r>
          </a:p>
          <a:p>
            <a:r>
              <a:rPr lang="en-US" sz="3600"/>
              <a:t>(y/o </a:t>
            </a:r>
            <a:r>
              <a:rPr lang="en-US" sz="3600" b="1"/>
              <a:t>inicio</a:t>
            </a:r>
            <a:r>
              <a:rPr lang="en-US" sz="3600"/>
              <a:t> </a:t>
            </a:r>
            <a:r>
              <a:rPr lang="en-US" sz="3600" b="1"/>
              <a:t>de palabra</a:t>
            </a:r>
            <a:r>
              <a:rPr lang="en-US" sz="3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94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6858000" cy="55768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720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7200">
                <a:latin typeface="Palatino" charset="0"/>
              </a:rPr>
              <a:t> 	al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ededor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iquecer	</a:t>
            </a:r>
          </a:p>
          <a:p>
            <a:r>
              <a:rPr lang="es-CR" sz="7200">
                <a:latin typeface="Palatino" charset="0"/>
              </a:rPr>
              <a:t>	so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eír	</a:t>
            </a:r>
          </a:p>
          <a:p>
            <a:r>
              <a:rPr lang="es-CR" sz="7200">
                <a:latin typeface="Palatino" charset="0"/>
              </a:rPr>
              <a:t>	ho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a	</a:t>
            </a:r>
            <a:endParaRPr lang="en-US" sz="720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53603" y="6324600"/>
            <a:ext cx="6602413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/>
            <a:r>
              <a:rPr lang="ja-JP" altLang="en-US" sz="4800" b="1">
                <a:latin typeface="Arial"/>
              </a:rPr>
              <a:t>“</a:t>
            </a:r>
            <a:r>
              <a:rPr lang="en-US" sz="4800" b="1"/>
              <a:t>rr múltiple</a:t>
            </a:r>
            <a:r>
              <a:rPr lang="ja-JP" altLang="en-US" sz="4800" b="1">
                <a:latin typeface="Arial"/>
              </a:rPr>
              <a:t>”</a:t>
            </a:r>
            <a:r>
              <a:rPr lang="en-US" sz="4800" b="1"/>
              <a:t> después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consonante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sílaba </a:t>
            </a:r>
          </a:p>
        </p:txBody>
      </p:sp>
    </p:spTree>
    <p:extLst>
      <p:ext uri="{BB962C8B-B14F-4D97-AF65-F5344CB8AC3E}">
        <p14:creationId xmlns:p14="http://schemas.microsoft.com/office/powerpoint/2010/main" val="99390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609600"/>
            <a:ext cx="435497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Interior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85800"/>
            <a:ext cx="6641662" cy="144655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800" b="1"/>
              <a:t>En—</a:t>
            </a:r>
            <a:r>
              <a:rPr lang="en-US" sz="8800" b="1">
                <a:solidFill>
                  <a:srgbClr val="FF2409"/>
                </a:solidFill>
              </a:rPr>
              <a:t>rrr</a:t>
            </a:r>
            <a:r>
              <a:rPr lang="en-US" sz="8800" b="1"/>
              <a:t>i-que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3733800"/>
            <a:ext cx="4458673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a—</a:t>
            </a:r>
            <a:r>
              <a:rPr lang="en-US" sz="9600" b="1">
                <a:solidFill>
                  <a:schemeClr val="accent2"/>
                </a:solidFill>
              </a:rPr>
              <a:t>g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io</a:t>
            </a: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2777835" y="2364952"/>
            <a:ext cx="762000" cy="990600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7467600"/>
            <a:ext cx="6858000" cy="17543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9172" y="5562600"/>
            <a:ext cx="6078707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Al—</a:t>
            </a:r>
            <a:r>
              <a:rPr lang="en-US" sz="9600" b="1">
                <a:solidFill>
                  <a:schemeClr val="accent2"/>
                </a:solidFill>
              </a:rPr>
              <a:t>f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e-do</a:t>
            </a:r>
          </a:p>
        </p:txBody>
      </p:sp>
    </p:spTree>
    <p:extLst>
      <p:ext uri="{BB962C8B-B14F-4D97-AF65-F5344CB8AC3E}">
        <p14:creationId xmlns:p14="http://schemas.microsoft.com/office/powerpoint/2010/main" val="242949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2407" y="609600"/>
            <a:ext cx="377539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Final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-28511" y="5562600"/>
            <a:ext cx="6858000" cy="193899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6000" b="1">
                <a:latin typeface="Arial"/>
              </a:rPr>
              <a:t>“</a:t>
            </a:r>
            <a:r>
              <a:rPr lang="en-US" sz="6000" b="1"/>
              <a:t>r</a:t>
            </a:r>
            <a:r>
              <a:rPr lang="ja-JP" altLang="en-US" sz="6000" b="1">
                <a:latin typeface="Arial"/>
              </a:rPr>
              <a:t>”</a:t>
            </a:r>
            <a:r>
              <a:rPr lang="en-US" sz="6000" b="1"/>
              <a:t> </a:t>
            </a:r>
            <a:r>
              <a:rPr lang="en-US" sz="6000" b="1" u="sng"/>
              <a:t>final</a:t>
            </a:r>
            <a:r>
              <a:rPr lang="en-US" sz="6000" b="1"/>
              <a:t> de palabra o sílaba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038" y="0"/>
            <a:ext cx="3673602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habla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8" y="1981200"/>
            <a:ext cx="3467616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come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733800"/>
            <a:ext cx="4224233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tenedo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20000"/>
            <a:ext cx="6858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[r] o [rrrr] </a:t>
            </a:r>
            <a:b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(¡escoja Usted!)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2286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493" y="4800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21174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1752600" y="1295400"/>
            <a:ext cx="86868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>
                <a:solidFill>
                  <a:srgbClr val="0000FF"/>
                </a:solidFill>
                <a:latin typeface="Palatino" charset="0"/>
              </a:rPr>
              <a:t>	8a.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ciga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8b.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ba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8c.	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ápido co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en los 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os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8d.	</a:t>
            </a:r>
            <a:r>
              <a:rPr lang="es-CR" sz="4400" b="1">
                <a:latin typeface="Palatino" charset="0"/>
              </a:rPr>
              <a:t>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gados de azúca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8e.	</a:t>
            </a:r>
            <a:r>
              <a:rPr lang="es-CR" sz="4400" b="1">
                <a:latin typeface="Palatino" charset="0"/>
              </a:rPr>
              <a:t>del fe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il.</a:t>
            </a:r>
          </a:p>
          <a:p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92524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6629400"/>
            <a:ext cx="6858000" cy="25545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</a:rPr>
              <a:t>REPASO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schwa + /ptk/</a:t>
            </a:r>
            <a:endParaRPr lang="en-US" sz="8000" dirty="0">
              <a:solidFill>
                <a:srgbClr val="FFF815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53340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1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053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65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30726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0"/>
            <a:ext cx="68202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un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u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na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6093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0"/>
            <a:ext cx="63276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el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e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la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05673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tus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tu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3721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6986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sus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su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14556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los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lo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7226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4614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0" y="7315200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38200" y="3276600"/>
            <a:ext cx="51435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FF00"/>
                </a:solidFill>
                <a:latin typeface="Arial Black" charset="0"/>
              </a:rPr>
              <a:t>EXPLICADO</a:t>
            </a:r>
          </a:p>
        </p:txBody>
      </p:sp>
    </p:spTree>
    <p:extLst>
      <p:ext uri="{BB962C8B-B14F-4D97-AF65-F5344CB8AC3E}">
        <p14:creationId xmlns:p14="http://schemas.microsoft.com/office/powerpoint/2010/main" val="221187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0668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5730875"/>
            <a:ext cx="6858000" cy="3016210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latin typeface="Arial Black"/>
              </a:rPr>
              <a:t>siempre se divide</a:t>
            </a:r>
            <a:br>
              <a:rPr lang="en-US" sz="2800">
                <a:latin typeface="Arial Black"/>
              </a:rPr>
            </a:br>
            <a:r>
              <a:rPr lang="en-US" sz="1420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>
                <a:latin typeface="Arial Black"/>
              </a:rPr>
              <a:t/>
            </a:r>
            <a:br>
              <a:rPr lang="en-US" sz="4400">
                <a:latin typeface="Arial Black"/>
              </a:rPr>
            </a:br>
            <a:r>
              <a:rPr lang="en-US" sz="2000">
                <a:latin typeface="Arial Black"/>
              </a:rPr>
              <a:t> </a:t>
            </a:r>
            <a:endParaRPr lang="en-US" sz="2800">
              <a:latin typeface="Arial Black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9906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3622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828800" y="18288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371600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209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 rot="-1562098">
            <a:off x="1219200" y="3048000"/>
            <a:ext cx="2667000" cy="2362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34718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d</a:t>
            </a:r>
            <a:r>
              <a:rPr lang="en-US" sz="480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>
                <a:latin typeface="Arial Black"/>
              </a:rPr>
              <a:t>—mi—gos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85800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95513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662113" y="42338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1066800" y="42338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057400" y="4157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590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1000" y="1652588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>
                <a:latin typeface="Arial Black"/>
              </a:rPr>
              <a:t>dos amigos</a:t>
            </a:r>
            <a:endParaRPr lang="en-US" sz="7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420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198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2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7950799"/>
            <a:ext cx="6858000" cy="12003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rgbClr val="FFFFFF"/>
                </a:solidFill>
                <a:cs typeface="+mn-cs"/>
              </a:rPr>
              <a:t>Encadenamiento</a:t>
            </a:r>
            <a:endParaRPr lang="en-US" sz="7200" dirty="0">
              <a:solidFill>
                <a:srgbClr val="FFF815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8675" y="5791200"/>
            <a:ext cx="2698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370599090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49196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—ne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—te …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85800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95513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662113" y="56816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1066800" y="5681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0574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5146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n 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te …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1143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4919663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133600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67113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33713" y="57912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51460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4290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862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667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9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-171450" y="381000"/>
            <a:ext cx="6807200" cy="788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1.	</a:t>
            </a:r>
            <a:r>
              <a:rPr lang="es-ES_tradnl" sz="3200" b="1">
                <a:latin typeface="Palatino" charset="0"/>
              </a:rPr>
              <a:t>E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>
                <a:latin typeface="Palatino" charset="0"/>
              </a:rPr>
              <a:t>na lástima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2.	</a:t>
            </a:r>
            <a:r>
              <a:rPr lang="es-ES_tradnl" sz="3200" b="1">
                <a:latin typeface="Palatino" charset="0"/>
              </a:rPr>
              <a:t>¿Piensa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sí?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3.	</a:t>
            </a:r>
            <a:r>
              <a:rPr lang="es-ES_tradnl" sz="3200" b="1">
                <a:latin typeface="Palatino" charset="0"/>
              </a:rPr>
              <a:t>¡Ve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>
                <a:latin typeface="Palatino" charset="0"/>
              </a:rPr>
              <a:t> báñate!</a:t>
            </a:r>
          </a:p>
          <a:p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4.	</a:t>
            </a:r>
            <a:r>
              <a:rPr lang="es-ES_tradnl" sz="2800" b="1">
                <a:latin typeface="Palatino" charset="0"/>
              </a:rPr>
              <a:t>La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ins</a:t>
            </a:r>
            <a:r>
              <a:rPr lang="es-ES_tradnl" sz="2800" b="1">
                <a:latin typeface="Palatino" charset="0"/>
              </a:rPr>
              <a:t>truccione—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>
                <a:latin typeface="Palatino" charset="0"/>
              </a:rPr>
              <a:t>quí.</a:t>
            </a:r>
            <a:endParaRPr lang="es-ES_tradnl" sz="3200" b="1">
              <a:latin typeface="Palatino" charset="0"/>
            </a:endParaRP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>
                <a:latin typeface="Palatino" charset="0"/>
              </a:rPr>
              <a:t>Lo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>
                <a:latin typeface="Palatino" charset="0"/>
              </a:rPr>
              <a:t>migo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>
                <a:latin typeface="Palatino" charset="0"/>
              </a:rPr>
              <a:t>lo.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>
                <a:latin typeface="Palatino" charset="0"/>
              </a:rPr>
              <a:t>Su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buelos vive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>
                <a:latin typeface="Palatino" charset="0"/>
              </a:rPr>
              <a:t>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>
                <a:latin typeface="Palatino" charset="0"/>
              </a:rPr>
              <a:t>llí.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>
                <a:latin typeface="Palatino" charset="0"/>
              </a:rPr>
              <a:t>¡Hablemo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>
                <a:latin typeface="Palatino" charset="0"/>
              </a:rPr>
              <a:t>pañol!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>
                <a:latin typeface="Palatino" charset="0"/>
              </a:rPr>
              <a:t>¿Quié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e</a:t>
            </a:r>
            <a:r>
              <a:rPr lang="es-ES_tradnl" sz="3200" b="1">
                <a:latin typeface="Palatino" charset="0"/>
              </a:rPr>
              <a:t>—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s él</a:t>
            </a:r>
            <a:r>
              <a:rPr lang="es-ES_tradnl" sz="3200" b="1">
                <a:latin typeface="Palatino" charset="0"/>
              </a:rPr>
              <a:t>?</a:t>
            </a:r>
          </a:p>
          <a:p>
            <a:pPr marL="228600" lvl="2"/>
            <a:endParaRPr lang="es-ES_tradnl" sz="3200" b="1">
              <a:latin typeface="Palatino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3000" y="457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286000" y="13716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447800" y="2362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29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862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10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0668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28956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343400" y="4343400"/>
            <a:ext cx="1600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1295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4343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2743200" y="6248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9050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31242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09600" y="5715000"/>
            <a:ext cx="5943600" cy="3429000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14400" y="6781800"/>
            <a:ext cx="5083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chemeClr val="accent1"/>
                </a:solidFill>
                <a:latin typeface="Arial Black" charset="0"/>
              </a:rPr>
              <a:t>Identifique los encadenamientos</a:t>
            </a:r>
          </a:p>
        </p:txBody>
      </p:sp>
    </p:spTree>
    <p:extLst>
      <p:ext uri="{BB962C8B-B14F-4D97-AF65-F5344CB8AC3E}">
        <p14:creationId xmlns:p14="http://schemas.microsoft.com/office/powerpoint/2010/main" val="118262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Es de gran importancia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Es de gra—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n i</a:t>
            </a:r>
            <a:r>
              <a:rPr lang="en-US" sz="3600">
                <a:latin typeface="Arial Black" charset="0"/>
              </a:rPr>
              <a:t>mportancia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2667000" y="4648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3638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¿Has ido a Proctor?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¿Ha—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s i</a:t>
            </a:r>
            <a:r>
              <a:rPr lang="en-US" sz="3600">
                <a:latin typeface="Arial Black" charset="0"/>
              </a:rPr>
              <a:t>do a Proctor?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19200" y="43434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74378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¡Ven a vernos ahora!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¡Ve—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n a </a:t>
            </a:r>
            <a:r>
              <a:rPr lang="en-US" sz="3200">
                <a:latin typeface="Arial Black" charset="0"/>
              </a:rPr>
              <a:t>verno 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sa</a:t>
            </a:r>
            <a:r>
              <a:rPr lang="en-US" sz="3200">
                <a:latin typeface="Arial Black" charset="0"/>
              </a:rPr>
              <a:t> —hora!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1430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3581400" y="41910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3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¡Ellos entendieron todo!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¡Ello—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 e </a:t>
            </a:r>
            <a:r>
              <a:rPr lang="en-US" sz="3200">
                <a:latin typeface="Arial Black" charset="0"/>
              </a:rPr>
              <a:t>ntendieron todo!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954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2520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Son unos estudiantes atrevidos.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24826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1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41547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08498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están</a:t>
            </a:r>
          </a:p>
          <a:p>
            <a:r>
              <a:rPr lang="en-US" sz="6600">
                <a:latin typeface="Arial Black" charset="0"/>
              </a:rPr>
              <a:t>ustedes?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75143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2583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0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3" y="5314890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09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891</Words>
  <Application>Microsoft Macintosh PowerPoint</Application>
  <PresentationFormat>On-screen Show (4:3)</PresentationFormat>
  <Paragraphs>397</Paragraphs>
  <Slides>84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Armin Schwegler</cp:lastModifiedBy>
  <cp:revision>268</cp:revision>
  <dcterms:created xsi:type="dcterms:W3CDTF">2010-07-05T19:49:53Z</dcterms:created>
  <dcterms:modified xsi:type="dcterms:W3CDTF">2013-07-25T02:38:17Z</dcterms:modified>
</cp:coreProperties>
</file>